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7" r:id="rId1"/>
  </p:sldMasterIdLst>
  <p:notesMasterIdLst>
    <p:notesMasterId r:id="rId5"/>
  </p:notesMasterIdLst>
  <p:handoutMasterIdLst>
    <p:handoutMasterId r:id="rId6"/>
  </p:handoutMasterIdLst>
  <p:sldIdLst>
    <p:sldId id="279" r:id="rId2"/>
    <p:sldId id="280" r:id="rId3"/>
    <p:sldId id="281" r:id="rId4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B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721C36-5D28-464E-A8C8-18D7DBDD0C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ABBA9-8ED9-4A18-9883-2145EA74B0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5/6/2020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0ED95-CD52-4945-819A-26BC681674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ED089-F003-40C8-B5DF-7FBBA8DCA8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30EC1-645C-4021-885B-F6ADF06A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56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5/6/2020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40DCE-E65D-4006-9E81-525E3156E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613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posted outside rooms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5/6/2020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0DCE-E65D-4006-9E81-525E3156E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9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posted next to microscopes.  To minimize confusion, remove other signs about cleaning microscope.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5/6/2020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0DCE-E65D-4006-9E81-525E3156E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9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posted next to microscopes.  To minimize confusion, remove other signs about cleaning microscope.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5/6/2020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0DCE-E65D-4006-9E81-525E3156E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8EB2-B544-4D28-A18D-45D2E7AC9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C6C01-7812-4C87-87FC-C8BD6F06F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A2E79-3091-46C6-B0A2-E28544F4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CCFD-6B0C-465F-AFDE-80CD6334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31A4-7D83-4AEB-805F-A69DDE4C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1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7517-51EE-4F6D-9452-6E03F5DD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E893A-409C-42C2-9C5C-3175D5F8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C94B-10C0-4C0E-A0E1-E2537CDA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14446-DF87-496B-87AD-0BD4BE92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BFCF7-16D5-4F2A-9EE4-DC72531D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7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90976-4F46-4A68-9124-829DB992F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6AF87-D16A-433E-B91C-23DADB34A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2508-C470-499D-BC1D-78546DCD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B51A-CD57-4E70-A04B-8752D70C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D169F-438C-42CD-A3A8-C795B1AE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4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0BE2-80ED-40BD-A0E8-E0DFE7BE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41E4-DA0E-40F1-9E58-4516E280B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5DC23-4937-4D6C-8157-E66ED1EB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9F199-825C-45D5-A613-54E847D6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3D02E-AC9F-4597-BFD7-E7738366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6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B826-A02C-4D8A-9D66-2A2AAB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F3189-E908-40B9-BFE2-3EA7B71A9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F0A7C-F198-4CEA-BCFD-2AF9CD34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835C8-495B-4610-BE5E-2F2E4DD2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EC93-A9F5-4977-8179-D3421577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1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5FA-FD5F-4FEF-A032-25F2C970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A2F96-B8A4-49AF-B066-34B7DF355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25F0E-8B10-4613-9F2A-7E81A22E2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7B221-76D7-4FB8-86D8-94AB7082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BD8BC-079A-4A4A-A555-4327858E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FDD47-7936-4801-BD05-29D2EE45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0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26A4-671F-4E74-8DFF-7D66BDDB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DB42E-0FCF-4FDD-82F4-A6BB64B90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62A9D-F337-41CC-B3C4-04BBD395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EDCF9-3F8F-4BE0-9C04-9CCFCC8ED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A25CFE-AD70-46C7-94E7-12A9080A9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40EDD-5069-4C93-99B5-C36CF9AA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77E4A-65BE-4FD1-9153-63046BC8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AFF13-A56C-4297-9977-16A24ED6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0449-86F7-4D55-9D6E-C029A62B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76CFF-E173-4607-B6B5-E075544B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D3344-381F-41D9-B808-EA9460F7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3AD7B-E57C-4EC7-B91B-FABA8022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7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BC978-6112-47CD-833C-ED773592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0CC2B-3692-4A66-B32F-8C108679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88ED5-1076-44A9-ADCB-27E7011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1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1729-C3D1-4676-8FDD-CF7B0218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B061-6EFC-4061-AB9C-C150011D9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5A218-A2AF-402A-8525-C90C0B43E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55CF0-CBE7-4497-89FE-8C6F2CE3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3F997-234D-47A6-A583-90569DE7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C85C6-57A3-48C8-9CAA-31DF01E0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3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E284-BF1B-42A0-B2FC-11D99334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05690-75D3-4D19-AD5E-0A2C20C95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7B64E-71F9-4BB8-B22A-70942427D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235DE-94AD-4D51-8A5E-664149CE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78BCD-D588-4243-84AD-7A8E6E30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6F7ED-4707-4DAF-8891-A68ACEBB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2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FEC1B-9D0D-4FC7-9EA4-5B975955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F424E-5A88-4EF6-AA0D-728E7134D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F548F-0540-4FF0-8FE6-3CDF20D57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5/6/2020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3D8F6-1BC6-444D-8C31-4574789DE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1C888-ADC8-498A-96F1-98E4A7DE3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79E2EB-DA9B-47CE-90BC-B5F6F63BF75F}"/>
              </a:ext>
            </a:extLst>
          </p:cNvPr>
          <p:cNvGrpSpPr/>
          <p:nvPr/>
        </p:nvGrpSpPr>
        <p:grpSpPr>
          <a:xfrm>
            <a:off x="486693" y="7012430"/>
            <a:ext cx="5927146" cy="1807535"/>
            <a:chOff x="690465" y="820039"/>
            <a:chExt cx="5927146" cy="1807535"/>
          </a:xfrm>
        </p:grpSpPr>
        <p:pic>
          <p:nvPicPr>
            <p:cNvPr id="28" name="Picture 27" descr="A picture containing clock, drawing, sign&#10;&#10;Description automatically generated">
              <a:extLst>
                <a:ext uri="{FF2B5EF4-FFF2-40B4-BE49-F238E27FC236}">
                  <a16:creationId xmlns:a16="http://schemas.microsoft.com/office/drawing/2014/main" id="{35A04B65-606C-4044-9306-063A07A02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11564" y="820039"/>
              <a:ext cx="1806047" cy="18075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7294B9-8B24-460A-BAAC-D08E78CED98B}"/>
                </a:ext>
              </a:extLst>
            </p:cNvPr>
            <p:cNvSpPr txBox="1"/>
            <p:nvPr/>
          </p:nvSpPr>
          <p:spPr>
            <a:xfrm>
              <a:off x="690465" y="889632"/>
              <a:ext cx="4080376" cy="1631216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u="sng" dirty="0">
                  <a:solidFill>
                    <a:srgbClr val="C00000"/>
                  </a:solidFill>
                </a:rPr>
                <a:t>Max Occupancy = 1</a:t>
              </a:r>
            </a:p>
            <a:p>
              <a:pPr algn="ctr"/>
              <a:r>
                <a:rPr lang="en-US" sz="2400" b="1" dirty="0"/>
                <a:t>Only </a:t>
              </a:r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  <a:r>
                <a:rPr lang="en-US" sz="2400" b="1" dirty="0"/>
                <a:t> user at a time.</a:t>
              </a:r>
            </a:p>
            <a:p>
              <a:pPr algn="ctr"/>
              <a:r>
                <a:rPr lang="en-US" sz="2000" b="1" dirty="0"/>
                <a:t>Wait until </a:t>
              </a:r>
              <a:r>
                <a:rPr lang="en-US" sz="2000" b="1" i="1" dirty="0">
                  <a:solidFill>
                    <a:srgbClr val="0070C0"/>
                  </a:solidFill>
                </a:rPr>
                <a:t>prior</a:t>
              </a:r>
              <a:r>
                <a:rPr lang="en-US" sz="2000" b="1" dirty="0"/>
                <a:t> user </a:t>
              </a:r>
              <a:r>
                <a:rPr lang="en-US" sz="2000" b="1" dirty="0">
                  <a:solidFill>
                    <a:srgbClr val="0070C0"/>
                  </a:solidFill>
                </a:rPr>
                <a:t>leaves</a:t>
              </a:r>
              <a:r>
                <a:rPr lang="en-US" sz="2000" b="1" dirty="0"/>
                <a:t> the room</a:t>
              </a:r>
              <a:br>
                <a:rPr lang="en-US" sz="2000" b="1" dirty="0"/>
              </a:br>
              <a:r>
                <a:rPr lang="en-US" sz="2000" b="1" i="1" dirty="0">
                  <a:solidFill>
                    <a:srgbClr val="C00000"/>
                  </a:solidFill>
                </a:rPr>
                <a:t>before</a:t>
              </a:r>
              <a:r>
                <a:rPr lang="en-US" sz="2000" b="1" dirty="0">
                  <a:solidFill>
                    <a:srgbClr val="0070C0"/>
                  </a:solidFill>
                </a:rPr>
                <a:t> entering</a:t>
              </a:r>
              <a:r>
                <a:rPr lang="en-US" sz="2000" b="1" dirty="0"/>
                <a:t> room.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E03E69D-CAFA-4F49-B1DA-9A8073EF140B}"/>
              </a:ext>
            </a:extLst>
          </p:cNvPr>
          <p:cNvGrpSpPr>
            <a:grpSpLocks noChangeAspect="1"/>
          </p:cNvGrpSpPr>
          <p:nvPr/>
        </p:nvGrpSpPr>
        <p:grpSpPr>
          <a:xfrm>
            <a:off x="883338" y="2524956"/>
            <a:ext cx="4953937" cy="4389120"/>
            <a:chOff x="513225" y="2755672"/>
            <a:chExt cx="5955242" cy="5276263"/>
          </a:xfrm>
        </p:grpSpPr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ABA7D498-87D2-4EF5-87C6-4562ACE8F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69161" y="2755672"/>
              <a:ext cx="1451610" cy="1463040"/>
            </a:xfrm>
            <a:prstGeom prst="rect">
              <a:avLst/>
            </a:prstGeom>
          </p:spPr>
        </p:pic>
        <p:pic>
          <p:nvPicPr>
            <p:cNvPr id="12" name="Picture 11" descr="A picture containing clock, room, drawing&#10;&#10;Description automatically generated">
              <a:extLst>
                <a:ext uri="{FF2B5EF4-FFF2-40B4-BE49-F238E27FC236}">
                  <a16:creationId xmlns:a16="http://schemas.microsoft.com/office/drawing/2014/main" id="{FC21CC5E-726B-4909-BC88-03FE243DC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491" y="6568895"/>
              <a:ext cx="1451610" cy="1463040"/>
            </a:xfrm>
            <a:prstGeom prst="rect">
              <a:avLst/>
            </a:prstGeom>
          </p:spPr>
        </p:pic>
        <p:pic>
          <p:nvPicPr>
            <p:cNvPr id="15" name="Picture 14" descr="A picture containing clock, room, drawing&#10;&#10;Description automatically generated">
              <a:extLst>
                <a:ext uri="{FF2B5EF4-FFF2-40B4-BE49-F238E27FC236}">
                  <a16:creationId xmlns:a16="http://schemas.microsoft.com/office/drawing/2014/main" id="{5FFDD11E-6361-4C8F-94BC-FB2EDBA06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9161" y="6560322"/>
              <a:ext cx="1451610" cy="1471613"/>
            </a:xfrm>
            <a:prstGeom prst="rect">
              <a:avLst/>
            </a:prstGeom>
          </p:spPr>
        </p:pic>
        <p:pic>
          <p:nvPicPr>
            <p:cNvPr id="16" name="Picture 15" descr="A picture containing clock, room, drawing&#10;&#10;Description automatically generated">
              <a:extLst>
                <a:ext uri="{FF2B5EF4-FFF2-40B4-BE49-F238E27FC236}">
                  <a16:creationId xmlns:a16="http://schemas.microsoft.com/office/drawing/2014/main" id="{80A58B10-4CD8-4AF9-8697-1A790A958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491" y="2755672"/>
              <a:ext cx="1451610" cy="1480185"/>
            </a:xfrm>
            <a:prstGeom prst="rect">
              <a:avLst/>
            </a:prstGeom>
          </p:spPr>
        </p:pic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CE402631-5084-434A-93AF-419E0F0C344E}"/>
                </a:ext>
              </a:extLst>
            </p:cNvPr>
            <p:cNvCxnSpPr>
              <a:cxnSpLocks/>
              <a:stCxn id="19" idx="1"/>
              <a:endCxn id="22" idx="0"/>
            </p:cNvCxnSpPr>
            <p:nvPr/>
          </p:nvCxnSpPr>
          <p:spPr>
            <a:xfrm rot="10800000" flipV="1">
              <a:off x="2497061" y="3487191"/>
              <a:ext cx="672100" cy="1267883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A picture containing clock, drawing, sign&#10;&#10;Description automatically generated">
              <a:extLst>
                <a:ext uri="{FF2B5EF4-FFF2-40B4-BE49-F238E27FC236}">
                  <a16:creationId xmlns:a16="http://schemas.microsoft.com/office/drawing/2014/main" id="{453DA889-9D29-4819-8902-F61DFBA06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225" y="4686150"/>
              <a:ext cx="1451610" cy="1454468"/>
            </a:xfrm>
            <a:prstGeom prst="rect">
              <a:avLst/>
            </a:prstGeom>
          </p:spPr>
        </p:pic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BBC27D1-60CD-432E-B41A-E556A6A6CA67}"/>
                </a:ext>
              </a:extLst>
            </p:cNvPr>
            <p:cNvGrpSpPr/>
            <p:nvPr/>
          </p:nvGrpSpPr>
          <p:grpSpPr>
            <a:xfrm>
              <a:off x="2357615" y="4316306"/>
              <a:ext cx="4110852" cy="1886925"/>
              <a:chOff x="2357615" y="4305673"/>
              <a:chExt cx="4110852" cy="1886925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07778D-E85D-47F1-92AC-EBF3B9DEDA11}"/>
                  </a:ext>
                </a:extLst>
              </p:cNvPr>
              <p:cNvSpPr txBox="1"/>
              <p:nvPr/>
            </p:nvSpPr>
            <p:spPr>
              <a:xfrm>
                <a:off x="2357615" y="4305673"/>
                <a:ext cx="4110852" cy="188692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   </a:t>
                </a:r>
                <a:r>
                  <a:rPr lang="en-US" sz="1600" b="1" u="sng" dirty="0"/>
                  <a:t>ALL USERS!!!</a:t>
                </a:r>
                <a:endParaRPr lang="en-US" sz="1600" dirty="0"/>
              </a:p>
              <a:p>
                <a:pPr marL="137160" indent="-13716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Wear face masks, even at </a:t>
                </a:r>
                <a:r>
                  <a:rPr lang="en-US" sz="1600" u="sng" dirty="0"/>
                  <a:t>microscope</a:t>
                </a:r>
              </a:p>
              <a:p>
                <a:pPr marL="137160" indent="-13716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Good hand hygiene</a:t>
                </a:r>
              </a:p>
              <a:p>
                <a:pPr marL="137160" indent="-13716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Maintain social distancing</a:t>
                </a:r>
              </a:p>
              <a:p>
                <a:pPr marL="137160" indent="-13716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Clean up (disinfect) after done</a:t>
                </a:r>
              </a:p>
              <a:p>
                <a:pPr marL="137160" indent="-13716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Any symptoms?  Go home!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42FA328-3D12-43D1-881A-57C2551A747A}"/>
                  </a:ext>
                </a:extLst>
              </p:cNvPr>
              <p:cNvGrpSpPr/>
              <p:nvPr/>
            </p:nvGrpSpPr>
            <p:grpSpPr>
              <a:xfrm>
                <a:off x="2434349" y="4744442"/>
                <a:ext cx="125423" cy="1327756"/>
                <a:chOff x="2434349" y="4744442"/>
                <a:chExt cx="125423" cy="132775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471FADE-B984-4336-B1EE-0D20A8F24082}"/>
                    </a:ext>
                  </a:extLst>
                </p:cNvPr>
                <p:cNvSpPr/>
                <p:nvPr/>
              </p:nvSpPr>
              <p:spPr>
                <a:xfrm>
                  <a:off x="2434349" y="4744442"/>
                  <a:ext cx="125423" cy="1254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E5E6BD3-D882-45D9-A52F-A3C9084F0ADC}"/>
                    </a:ext>
                  </a:extLst>
                </p:cNvPr>
                <p:cNvSpPr/>
                <p:nvPr/>
              </p:nvSpPr>
              <p:spPr>
                <a:xfrm>
                  <a:off x="2434349" y="5045025"/>
                  <a:ext cx="125423" cy="1254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E98A88F-CD6F-45DD-9596-094C9D4A99DF}"/>
                    </a:ext>
                  </a:extLst>
                </p:cNvPr>
                <p:cNvSpPr/>
                <p:nvPr/>
              </p:nvSpPr>
              <p:spPr>
                <a:xfrm>
                  <a:off x="2434349" y="5345608"/>
                  <a:ext cx="125423" cy="1254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F55A09F-0A9D-451C-9BA9-1DB291BC52F0}"/>
                    </a:ext>
                  </a:extLst>
                </p:cNvPr>
                <p:cNvSpPr/>
                <p:nvPr/>
              </p:nvSpPr>
              <p:spPr>
                <a:xfrm>
                  <a:off x="2434349" y="5646191"/>
                  <a:ext cx="125423" cy="1254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85DC49-4CE2-4B03-AFCE-854722E6862A}"/>
                    </a:ext>
                  </a:extLst>
                </p:cNvPr>
                <p:cNvSpPr/>
                <p:nvPr/>
              </p:nvSpPr>
              <p:spPr>
                <a:xfrm>
                  <a:off x="2434349" y="5946775"/>
                  <a:ext cx="125423" cy="1254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C0267EAD-04FF-41FE-9D2D-A64FF3DE0A4A}"/>
                </a:ext>
              </a:extLst>
            </p:cNvPr>
            <p:cNvCxnSpPr>
              <a:cxnSpLocks/>
              <a:stCxn id="16" idx="3"/>
              <a:endCxn id="31" idx="2"/>
            </p:cNvCxnSpPr>
            <p:nvPr/>
          </p:nvCxnSpPr>
          <p:spPr>
            <a:xfrm>
              <a:off x="1986101" y="3495765"/>
              <a:ext cx="448248" cy="1622605"/>
            </a:xfrm>
            <a:prstGeom prst="bentConnector3">
              <a:avLst>
                <a:gd name="adj1" fmla="val 3814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26098BD3-2E48-4CA1-B2CC-4D4D1F2F59D1}"/>
                </a:ext>
              </a:extLst>
            </p:cNvPr>
            <p:cNvCxnSpPr>
              <a:cxnSpLocks/>
              <a:stCxn id="27" idx="3"/>
              <a:endCxn id="32" idx="2"/>
            </p:cNvCxnSpPr>
            <p:nvPr/>
          </p:nvCxnSpPr>
          <p:spPr>
            <a:xfrm>
              <a:off x="1964835" y="5413384"/>
              <a:ext cx="469514" cy="556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FF568515-8E94-4ACD-92CB-8FAEDDC51C93}"/>
                </a:ext>
              </a:extLst>
            </p:cNvPr>
            <p:cNvCxnSpPr>
              <a:cxnSpLocks/>
              <a:stCxn id="33" idx="2"/>
              <a:endCxn id="12" idx="3"/>
            </p:cNvCxnSpPr>
            <p:nvPr/>
          </p:nvCxnSpPr>
          <p:spPr>
            <a:xfrm rot="10800000" flipV="1">
              <a:off x="1986101" y="5719535"/>
              <a:ext cx="448248" cy="1580879"/>
            </a:xfrm>
            <a:prstGeom prst="bentConnector3">
              <a:avLst>
                <a:gd name="adj1" fmla="val 6186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2452641A-92A5-4D61-9823-9F9B0E5A01E8}"/>
                </a:ext>
              </a:extLst>
            </p:cNvPr>
            <p:cNvCxnSpPr>
              <a:cxnSpLocks/>
              <a:stCxn id="15" idx="1"/>
              <a:endCxn id="34" idx="4"/>
            </p:cNvCxnSpPr>
            <p:nvPr/>
          </p:nvCxnSpPr>
          <p:spPr>
            <a:xfrm rot="10800000">
              <a:off x="2497061" y="6082831"/>
              <a:ext cx="672100" cy="1213298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36397DE-57D4-46EC-930C-19C27FBBA931}"/>
              </a:ext>
            </a:extLst>
          </p:cNvPr>
          <p:cNvSpPr txBox="1"/>
          <p:nvPr/>
        </p:nvSpPr>
        <p:spPr>
          <a:xfrm>
            <a:off x="712951" y="378850"/>
            <a:ext cx="5432099" cy="2000548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No</a:t>
            </a:r>
            <a:r>
              <a:rPr lang="en-US" sz="2800" b="1" dirty="0">
                <a:solidFill>
                  <a:srgbClr val="C00000"/>
                </a:solidFill>
              </a:rPr>
              <a:t> drop-in usage</a:t>
            </a:r>
          </a:p>
          <a:p>
            <a:r>
              <a:rPr lang="en-US" sz="2400" b="1" u="sng" dirty="0">
                <a:solidFill>
                  <a:srgbClr val="00B050"/>
                </a:solidFill>
              </a:rPr>
              <a:t>Yes</a:t>
            </a:r>
            <a:r>
              <a:rPr lang="en-US" sz="2400" b="1" dirty="0">
                <a:solidFill>
                  <a:srgbClr val="00B050"/>
                </a:solidFill>
              </a:rPr>
              <a:t>,</a:t>
            </a:r>
            <a:r>
              <a:rPr lang="en-US" sz="2400" b="1" dirty="0"/>
              <a:t> schedule </a:t>
            </a:r>
            <a:r>
              <a:rPr lang="en-US" sz="2400" b="1" i="1" dirty="0"/>
              <a:t>in advance</a:t>
            </a:r>
          </a:p>
          <a:p>
            <a:r>
              <a:rPr lang="en-US" sz="2400" b="1" u="sng" dirty="0">
                <a:solidFill>
                  <a:srgbClr val="00B050"/>
                </a:solidFill>
              </a:rPr>
              <a:t>Yes</a:t>
            </a:r>
            <a:r>
              <a:rPr lang="en-US" sz="2400" b="1" dirty="0">
                <a:solidFill>
                  <a:srgbClr val="00B050"/>
                </a:solidFill>
              </a:rPr>
              <a:t>,</a:t>
            </a:r>
            <a:r>
              <a:rPr lang="en-US" sz="2400" b="1" dirty="0"/>
              <a:t> empty room (15 min) between users</a:t>
            </a:r>
          </a:p>
          <a:p>
            <a:r>
              <a:rPr lang="en-US" sz="2400" b="1" u="sng" dirty="0">
                <a:solidFill>
                  <a:srgbClr val="00B050"/>
                </a:solidFill>
              </a:rPr>
              <a:t>Yes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/>
              <a:t>gloves &amp; masks, even when </a:t>
            </a:r>
            <a:r>
              <a:rPr lang="en-US" sz="2400" b="1" i="1" u="sng" dirty="0">
                <a:solidFill>
                  <a:srgbClr val="0070C0"/>
                </a:solidFill>
              </a:rPr>
              <a:t>alone</a:t>
            </a:r>
            <a:br>
              <a:rPr lang="en-US" sz="2400" b="1" dirty="0"/>
            </a:br>
            <a:r>
              <a:rPr lang="en-US" sz="2400" b="1" dirty="0"/>
              <a:t>    with microscope!</a:t>
            </a:r>
          </a:p>
        </p:txBody>
      </p:sp>
    </p:spTree>
    <p:extLst>
      <p:ext uri="{BB962C8B-B14F-4D97-AF65-F5344CB8AC3E}">
        <p14:creationId xmlns:p14="http://schemas.microsoft.com/office/powerpoint/2010/main" val="164819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967565F-6DE6-4BE2-BED0-33B1552DDA1B}"/>
              </a:ext>
            </a:extLst>
          </p:cNvPr>
          <p:cNvGrpSpPr/>
          <p:nvPr/>
        </p:nvGrpSpPr>
        <p:grpSpPr>
          <a:xfrm>
            <a:off x="417474" y="2181896"/>
            <a:ext cx="2824662" cy="3213421"/>
            <a:chOff x="417474" y="2537329"/>
            <a:chExt cx="2824662" cy="3213421"/>
          </a:xfrm>
        </p:grpSpPr>
        <p:pic>
          <p:nvPicPr>
            <p:cNvPr id="44" name="Picture 43" descr="A close up of a sign&#10;&#10;Description automatically generated">
              <a:extLst>
                <a:ext uri="{FF2B5EF4-FFF2-40B4-BE49-F238E27FC236}">
                  <a16:creationId xmlns:a16="http://schemas.microsoft.com/office/drawing/2014/main" id="{CEE54785-1FD5-4512-BFEF-C792196DF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655"/>
            <a:stretch/>
          </p:blipFill>
          <p:spPr>
            <a:xfrm>
              <a:off x="1934980" y="2537329"/>
              <a:ext cx="1307156" cy="133216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8ED49F-C182-4727-88C5-915E92105B06}"/>
                </a:ext>
              </a:extLst>
            </p:cNvPr>
            <p:cNvSpPr txBox="1"/>
            <p:nvPr/>
          </p:nvSpPr>
          <p:spPr>
            <a:xfrm>
              <a:off x="417474" y="2567891"/>
              <a:ext cx="2806553" cy="318285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START</a:t>
              </a:r>
              <a:r>
                <a:rPr lang="en-US" sz="1600" b="1" dirty="0"/>
                <a:t> of SESSION</a:t>
              </a:r>
              <a:endParaRPr lang="en-US" sz="1600" dirty="0"/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dirty="0"/>
                <a:t>Fresh gloves</a:t>
              </a:r>
            </a:p>
            <a:p>
              <a:pPr marL="274320">
                <a:lnSpc>
                  <a:spcPts val="1400"/>
                </a:lnSpc>
              </a:pPr>
              <a:r>
                <a:rPr lang="en-US" sz="1400" i="1" dirty="0"/>
                <a:t>Disinfect if</a:t>
              </a:r>
              <a:br>
                <a:rPr lang="en-US" sz="1400" i="1" dirty="0"/>
              </a:br>
              <a:r>
                <a:rPr lang="en-US" sz="1400" i="1" dirty="0"/>
                <a:t>necessary</a:t>
              </a:r>
              <a:endParaRPr lang="en-US" sz="1600" i="1" dirty="0"/>
            </a:p>
            <a:p>
              <a:pPr marL="91440" indent="-9144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Confirm no spills,</a:t>
              </a:r>
              <a:br>
                <a:rPr lang="en-US" sz="1600" dirty="0"/>
              </a:br>
              <a:r>
                <a:rPr lang="en-US" sz="1600" dirty="0"/>
                <a:t>    no immersion oil</a:t>
              </a:r>
              <a:br>
                <a:rPr lang="en-US" sz="1600" dirty="0"/>
              </a:br>
              <a:r>
                <a:rPr lang="en-US" sz="1600" dirty="0"/>
                <a:t>        on lenses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dirty="0"/>
                <a:t>Confirm plastic wrap </a:t>
              </a:r>
              <a:r>
                <a:rPr lang="en-US" sz="1600" b="1" i="1" dirty="0"/>
                <a:t>intact</a:t>
              </a:r>
              <a:endParaRPr lang="en-US" sz="1600" u="sng" dirty="0"/>
            </a:p>
            <a:p>
              <a:pPr marL="548640" lvl="1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Eyepieces</a:t>
              </a:r>
            </a:p>
            <a:p>
              <a:pPr marL="548640" lvl="1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Keyboard</a:t>
              </a:r>
            </a:p>
            <a:p>
              <a:pPr marL="548640" lvl="1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Mouse</a:t>
              </a:r>
            </a:p>
            <a:p>
              <a:pPr marL="548640" lvl="1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Touchpad</a:t>
              </a:r>
            </a:p>
            <a:p>
              <a:pPr marL="274320" lvl="1">
                <a:lnSpc>
                  <a:spcPts val="1400"/>
                </a:lnSpc>
              </a:pPr>
              <a:r>
                <a:rPr lang="en-US" sz="1400" i="1" dirty="0"/>
                <a:t>Remove, disinfect &amp; replace</a:t>
              </a:r>
              <a:br>
                <a:rPr lang="en-US" sz="1400" i="1" dirty="0"/>
              </a:br>
              <a:r>
                <a:rPr lang="en-US" sz="1400" i="1" dirty="0"/>
                <a:t>    if necessary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6FE623E-5FCD-4B9F-8617-FF7C2C204148}"/>
              </a:ext>
            </a:extLst>
          </p:cNvPr>
          <p:cNvGrpSpPr/>
          <p:nvPr/>
        </p:nvGrpSpPr>
        <p:grpSpPr>
          <a:xfrm>
            <a:off x="532773" y="6904357"/>
            <a:ext cx="5927146" cy="1807535"/>
            <a:chOff x="615821" y="582656"/>
            <a:chExt cx="5927146" cy="1807535"/>
          </a:xfrm>
        </p:grpSpPr>
        <p:pic>
          <p:nvPicPr>
            <p:cNvPr id="28" name="Picture 27" descr="A picture containing clock, drawing, sign&#10;&#10;Description automatically generated">
              <a:extLst>
                <a:ext uri="{FF2B5EF4-FFF2-40B4-BE49-F238E27FC236}">
                  <a16:creationId xmlns:a16="http://schemas.microsoft.com/office/drawing/2014/main" id="{35A04B65-606C-4044-9306-063A07A02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6920" y="582656"/>
              <a:ext cx="1806047" cy="18075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7294B9-8B24-460A-BAAC-D08E78CED98B}"/>
                </a:ext>
              </a:extLst>
            </p:cNvPr>
            <p:cNvSpPr txBox="1"/>
            <p:nvPr/>
          </p:nvSpPr>
          <p:spPr>
            <a:xfrm>
              <a:off x="615821" y="732371"/>
              <a:ext cx="4080376" cy="1508105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rgbClr val="C00000"/>
                  </a:solidFill>
                </a:rPr>
                <a:t>Max Occupancy = 1</a:t>
              </a:r>
            </a:p>
            <a:p>
              <a:pPr algn="ctr"/>
              <a:r>
                <a:rPr lang="en-US" sz="2000" b="1" dirty="0"/>
                <a:t>Only </a:t>
              </a:r>
              <a:r>
                <a:rPr lang="en-US" sz="2400" b="1" dirty="0">
                  <a:solidFill>
                    <a:srgbClr val="C00000"/>
                  </a:solidFill>
                </a:rPr>
                <a:t>1</a:t>
              </a:r>
              <a:r>
                <a:rPr lang="en-US" sz="2000" b="1" dirty="0"/>
                <a:t> user at a time.</a:t>
              </a:r>
            </a:p>
            <a:p>
              <a:pPr algn="ctr"/>
              <a:r>
                <a:rPr lang="en-US" sz="2000" b="1" dirty="0"/>
                <a:t>Wait until </a:t>
              </a:r>
              <a:r>
                <a:rPr lang="en-US" sz="2000" b="1" i="1" dirty="0">
                  <a:solidFill>
                    <a:srgbClr val="0070C0"/>
                  </a:solidFill>
                </a:rPr>
                <a:t>prior</a:t>
              </a:r>
              <a:r>
                <a:rPr lang="en-US" sz="2000" b="1" dirty="0"/>
                <a:t> user </a:t>
              </a:r>
              <a:r>
                <a:rPr lang="en-US" sz="2000" b="1" dirty="0">
                  <a:solidFill>
                    <a:srgbClr val="0070C0"/>
                  </a:solidFill>
                </a:rPr>
                <a:t>leaves</a:t>
              </a:r>
              <a:r>
                <a:rPr lang="en-US" sz="2000" b="1" dirty="0"/>
                <a:t> the room</a:t>
              </a:r>
              <a:br>
                <a:rPr lang="en-US" sz="2000" b="1" dirty="0"/>
              </a:br>
              <a:r>
                <a:rPr lang="en-US" sz="2000" b="1" i="1" dirty="0">
                  <a:solidFill>
                    <a:srgbClr val="C00000"/>
                  </a:solidFill>
                </a:rPr>
                <a:t>before</a:t>
              </a:r>
              <a:r>
                <a:rPr lang="en-US" sz="2000" b="1" dirty="0">
                  <a:solidFill>
                    <a:srgbClr val="0070C0"/>
                  </a:solidFill>
                </a:rPr>
                <a:t> entering</a:t>
              </a:r>
              <a:r>
                <a:rPr lang="en-US" sz="2000" b="1" dirty="0"/>
                <a:t> room.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599E779-06BE-4453-A33A-C90262C4D794}"/>
              </a:ext>
            </a:extLst>
          </p:cNvPr>
          <p:cNvGrpSpPr/>
          <p:nvPr/>
        </p:nvGrpSpPr>
        <p:grpSpPr>
          <a:xfrm>
            <a:off x="417474" y="239641"/>
            <a:ext cx="3586758" cy="1569660"/>
            <a:chOff x="2773917" y="3817917"/>
            <a:chExt cx="3586758" cy="1569660"/>
          </a:xfrm>
        </p:grpSpPr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ABA7D498-87D2-4EF5-87C6-4562ACE8F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9794" y="3833799"/>
              <a:ext cx="1209675" cy="12192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07778D-E85D-47F1-92AC-EBF3B9DEDA11}"/>
                </a:ext>
              </a:extLst>
            </p:cNvPr>
            <p:cNvSpPr txBox="1"/>
            <p:nvPr/>
          </p:nvSpPr>
          <p:spPr>
            <a:xfrm>
              <a:off x="2773917" y="3817917"/>
              <a:ext cx="3586758" cy="156966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   </a:t>
              </a:r>
              <a:r>
                <a:rPr lang="en-US" sz="1600" b="1" u="sng" dirty="0"/>
                <a:t>ALL USERS!!!</a:t>
              </a:r>
              <a:endParaRPr lang="en-US" sz="1600" dirty="0"/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b="1" dirty="0"/>
                <a:t>Wear face masks,</a:t>
              </a:r>
              <a:br>
                <a:rPr lang="en-US" sz="1600" dirty="0"/>
              </a:br>
              <a:r>
                <a:rPr lang="en-US" sz="1600" dirty="0"/>
                <a:t>     </a:t>
              </a:r>
              <a:r>
                <a:rPr lang="en-US" sz="1600" b="1" dirty="0"/>
                <a:t>even at </a:t>
              </a:r>
              <a:r>
                <a:rPr lang="en-US" sz="1600" b="1" u="sng" dirty="0"/>
                <a:t>microscope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b="1" dirty="0"/>
                <a:t>Wear gloves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dirty="0"/>
                <a:t>Clean up (disinfect) after done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dirty="0"/>
                <a:t>Any symptoms?  Go home!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32169C-B572-4685-953E-55252CE753BA}"/>
              </a:ext>
            </a:extLst>
          </p:cNvPr>
          <p:cNvSpPr txBox="1"/>
          <p:nvPr/>
        </p:nvSpPr>
        <p:spPr>
          <a:xfrm>
            <a:off x="5151557" y="143280"/>
            <a:ext cx="119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LSM780</a:t>
            </a:r>
          </a:p>
          <a:p>
            <a:r>
              <a:rPr lang="en-US" sz="2400" b="1" dirty="0"/>
              <a:t>LSM800</a:t>
            </a:r>
          </a:p>
          <a:p>
            <a:r>
              <a:rPr lang="en-US" sz="2400" b="1" dirty="0"/>
              <a:t>LSM880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D40A08-1AFA-4A0F-8D2F-BB32CE3533C5}"/>
              </a:ext>
            </a:extLst>
          </p:cNvPr>
          <p:cNvGrpSpPr/>
          <p:nvPr/>
        </p:nvGrpSpPr>
        <p:grpSpPr>
          <a:xfrm>
            <a:off x="417474" y="5603832"/>
            <a:ext cx="2819080" cy="1006574"/>
            <a:chOff x="417474" y="5089299"/>
            <a:chExt cx="2819080" cy="100657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D837C99-1935-4B31-B38F-5342F7B64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857"/>
            <a:stretch/>
          </p:blipFill>
          <p:spPr>
            <a:xfrm>
              <a:off x="1909368" y="5089299"/>
              <a:ext cx="1327186" cy="100657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0E136EA-7FB4-4DBA-BCF5-3B6023873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0857"/>
            <a:stretch/>
          </p:blipFill>
          <p:spPr>
            <a:xfrm>
              <a:off x="417474" y="5089299"/>
              <a:ext cx="1327186" cy="100657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C4ED99-BA1F-4A8C-B699-69CF0B949D60}"/>
              </a:ext>
            </a:extLst>
          </p:cNvPr>
          <p:cNvGrpSpPr/>
          <p:nvPr/>
        </p:nvGrpSpPr>
        <p:grpSpPr>
          <a:xfrm>
            <a:off x="3514546" y="1956003"/>
            <a:ext cx="2915543" cy="4821833"/>
            <a:chOff x="3514546" y="1989870"/>
            <a:chExt cx="2915543" cy="482183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EC580D-9E85-4340-9169-48BEF645419F}"/>
                </a:ext>
              </a:extLst>
            </p:cNvPr>
            <p:cNvSpPr txBox="1"/>
            <p:nvPr/>
          </p:nvSpPr>
          <p:spPr>
            <a:xfrm>
              <a:off x="3514546" y="1989870"/>
              <a:ext cx="2915543" cy="4821833"/>
            </a:xfrm>
            <a:prstGeom prst="rect">
              <a:avLst/>
            </a:prstGeom>
            <a:grp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END</a:t>
              </a:r>
              <a:r>
                <a:rPr lang="en-US" sz="1600" b="1" dirty="0"/>
                <a:t> of SESSION</a:t>
              </a:r>
              <a:endParaRPr lang="en-US" sz="1600" dirty="0"/>
            </a:p>
            <a:p>
              <a:pPr marL="91440" indent="-9144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Clean spills; Clean immersion oil</a:t>
              </a:r>
            </a:p>
            <a:p>
              <a:pPr marL="91440" indent="-9144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Disinfect with</a:t>
              </a:r>
              <a:endParaRPr lang="en-US" sz="1500" dirty="0"/>
            </a:p>
            <a:p>
              <a:pPr marL="182880"/>
              <a:r>
                <a:rPr lang="en-US" sz="1600" dirty="0"/>
                <a:t>Moisten towel, then wipe: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Countertops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Desktops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Plastic-wrapped</a:t>
              </a:r>
            </a:p>
            <a:p>
              <a:pPr marL="548640" lvl="1" indent="-91440">
                <a:buFont typeface="Arial" panose="020B0604020202020204" pitchFamily="34" charset="0"/>
                <a:buChar char="•"/>
              </a:pPr>
              <a:r>
                <a:rPr lang="en-US" sz="1400" dirty="0"/>
                <a:t>Eyepieces</a:t>
              </a:r>
            </a:p>
            <a:p>
              <a:pPr marL="548640" lvl="1" indent="-91440">
                <a:buFont typeface="Arial" panose="020B0604020202020204" pitchFamily="34" charset="0"/>
                <a:buChar char="•"/>
              </a:pPr>
              <a:r>
                <a:rPr lang="en-US" sz="1400" dirty="0"/>
                <a:t>Focus knob</a:t>
              </a:r>
            </a:p>
            <a:p>
              <a:pPr marL="548640" lvl="1" indent="-91440">
                <a:buFont typeface="Arial" panose="020B0604020202020204" pitchFamily="34" charset="0"/>
                <a:buChar char="•"/>
              </a:pPr>
              <a:r>
                <a:rPr lang="en-US" sz="1400" dirty="0"/>
                <a:t>Keyboard</a:t>
              </a:r>
            </a:p>
            <a:p>
              <a:pPr marL="548640" lvl="1" indent="-91440">
                <a:buFont typeface="Arial" panose="020B0604020202020204" pitchFamily="34" charset="0"/>
                <a:buChar char="•"/>
              </a:pPr>
              <a:r>
                <a:rPr lang="en-US" sz="1400" dirty="0"/>
                <a:t>Mouse</a:t>
              </a:r>
            </a:p>
            <a:p>
              <a:pPr marL="548640" lvl="1" indent="-91440">
                <a:buFont typeface="Arial" panose="020B0604020202020204" pitchFamily="34" charset="0"/>
                <a:buChar char="•"/>
              </a:pPr>
              <a:r>
                <a:rPr lang="en-US" sz="1400" dirty="0"/>
                <a:t>Touchpad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Doorknobs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dirty="0"/>
                <a:t>Confirm plastic wrap intact</a:t>
              </a:r>
            </a:p>
            <a:p>
              <a:pPr marL="274320">
                <a:lnSpc>
                  <a:spcPts val="1400"/>
                </a:lnSpc>
              </a:pPr>
              <a:r>
                <a:rPr lang="en-US" sz="1400" i="1" dirty="0"/>
                <a:t>Remove, disinfect &amp; replace</a:t>
              </a:r>
              <a:br>
                <a:rPr lang="en-US" sz="1400" i="1" dirty="0"/>
              </a:br>
              <a:r>
                <a:rPr lang="en-US" sz="1400" i="1" dirty="0"/>
                <a:t>    if necessary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dirty="0"/>
                <a:t>Discard old gloves and plastic</a:t>
              </a:r>
              <a:br>
                <a:rPr lang="en-US" sz="1600" dirty="0"/>
              </a:br>
              <a:r>
                <a:rPr lang="en-US" sz="1600" dirty="0"/>
                <a:t>   wrap into biohazard waste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dirty="0"/>
                <a:t>Leave</a:t>
              </a:r>
              <a:r>
                <a:rPr lang="en-US" sz="1600" i="1" dirty="0"/>
                <a:t> </a:t>
              </a:r>
              <a:r>
                <a:rPr lang="en-US" sz="1600" b="1" i="1" dirty="0">
                  <a:solidFill>
                    <a:srgbClr val="0070C0"/>
                  </a:solidFill>
                </a:rPr>
                <a:t>IMMEDIATELY</a:t>
              </a:r>
              <a:r>
                <a:rPr lang="en-US" sz="1600" dirty="0"/>
                <a:t> after</a:t>
              </a:r>
              <a:br>
                <a:rPr lang="en-US" sz="1600" dirty="0"/>
              </a:br>
              <a:r>
                <a:rPr lang="en-US" sz="1600" dirty="0"/>
                <a:t>    disinfecting to let air clear</a:t>
              </a:r>
            </a:p>
          </p:txBody>
        </p:sp>
        <p:pic>
          <p:nvPicPr>
            <p:cNvPr id="12" name="Picture 11" descr="A picture containing clock, room, drawing&#10;&#10;Description automatically generated">
              <a:extLst>
                <a:ext uri="{FF2B5EF4-FFF2-40B4-BE49-F238E27FC236}">
                  <a16:creationId xmlns:a16="http://schemas.microsoft.com/office/drawing/2014/main" id="{FC21CC5E-726B-4909-BC88-03FE243DC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6889" y="3205213"/>
              <a:ext cx="1209675" cy="1219200"/>
            </a:xfrm>
            <a:prstGeom prst="rect">
              <a:avLst/>
            </a:prstGeom>
            <a:grp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E92804-48B5-4E3A-B412-774F1B3BF08C}"/>
                </a:ext>
              </a:extLst>
            </p:cNvPr>
            <p:cNvSpPr txBox="1"/>
            <p:nvPr/>
          </p:nvSpPr>
          <p:spPr>
            <a:xfrm rot="20684452">
              <a:off x="5058474" y="4510412"/>
              <a:ext cx="1238416" cy="505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none" lIns="27432" tIns="36576" rIns="27432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Garamond" panose="02020404030301010803" pitchFamily="18" charset="0"/>
                </a:rPr>
                <a:t>Protect the</a:t>
              </a:r>
              <a:br>
                <a:rPr lang="en-US" b="1" dirty="0">
                  <a:latin typeface="Garamond" panose="02020404030301010803" pitchFamily="18" charset="0"/>
                </a:rPr>
              </a:br>
              <a:r>
                <a:rPr lang="en-US" b="1" dirty="0">
                  <a:latin typeface="Garamond" panose="02020404030301010803" pitchFamily="18" charset="0"/>
                </a:rPr>
                <a:t>community!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381EF8-6B13-4864-8C87-96C5363C3522}"/>
                </a:ext>
              </a:extLst>
            </p:cNvPr>
            <p:cNvSpPr txBox="1"/>
            <p:nvPr/>
          </p:nvSpPr>
          <p:spPr>
            <a:xfrm>
              <a:off x="4881563" y="2634360"/>
              <a:ext cx="1501950" cy="386773"/>
            </a:xfrm>
            <a:prstGeom prst="rect">
              <a:avLst/>
            </a:prstGeom>
            <a:solidFill>
              <a:srgbClr val="D8EBF2">
                <a:alpha val="60000"/>
              </a:srgbClr>
            </a:solidFill>
            <a:ln w="25400">
              <a:solidFill>
                <a:schemeClr val="accent1"/>
              </a:solidFill>
            </a:ln>
          </p:spPr>
          <p:txBody>
            <a:bodyPr wrap="none" lIns="27432" tIns="27432" rIns="27432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dirty="0"/>
                <a:t>70% Ethanol</a:t>
              </a:r>
              <a:endParaRPr lang="en-US" sz="1400" dirty="0"/>
            </a:p>
            <a:p>
              <a:pPr>
                <a:lnSpc>
                  <a:spcPts val="1400"/>
                </a:lnSpc>
              </a:pPr>
              <a:r>
                <a:rPr lang="en-US" sz="1200" dirty="0"/>
                <a:t>Keep surface damp 30s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17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99E779-06BE-4453-A33A-C90262C4D794}"/>
              </a:ext>
            </a:extLst>
          </p:cNvPr>
          <p:cNvGrpSpPr/>
          <p:nvPr/>
        </p:nvGrpSpPr>
        <p:grpSpPr>
          <a:xfrm>
            <a:off x="970626" y="612178"/>
            <a:ext cx="3586758" cy="1569660"/>
            <a:chOff x="2773917" y="3817917"/>
            <a:chExt cx="3586758" cy="1569660"/>
          </a:xfrm>
        </p:grpSpPr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ABA7D498-87D2-4EF5-87C6-4562ACE8F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9794" y="3833799"/>
              <a:ext cx="1209675" cy="12192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07778D-E85D-47F1-92AC-EBF3B9DEDA11}"/>
                </a:ext>
              </a:extLst>
            </p:cNvPr>
            <p:cNvSpPr txBox="1"/>
            <p:nvPr/>
          </p:nvSpPr>
          <p:spPr>
            <a:xfrm>
              <a:off x="2773917" y="3817917"/>
              <a:ext cx="3586758" cy="156966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   </a:t>
              </a:r>
              <a:r>
                <a:rPr lang="en-US" sz="1600" b="1" u="sng" dirty="0"/>
                <a:t>ALL USERS!!!</a:t>
              </a:r>
              <a:endParaRPr lang="en-US" sz="1600" dirty="0"/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b="1" dirty="0"/>
                <a:t>Wear face masks,</a:t>
              </a:r>
              <a:br>
                <a:rPr lang="en-US" sz="1600" dirty="0"/>
              </a:br>
              <a:r>
                <a:rPr lang="en-US" sz="1600" dirty="0"/>
                <a:t>     </a:t>
              </a:r>
              <a:r>
                <a:rPr lang="en-US" sz="1600" b="1" dirty="0"/>
                <a:t>even at </a:t>
              </a:r>
              <a:r>
                <a:rPr lang="en-US" sz="1600" b="1" u="sng" dirty="0"/>
                <a:t>microscope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b="1" dirty="0"/>
                <a:t>Wear gloves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dirty="0"/>
                <a:t>Clean up (disinfect) after done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dirty="0"/>
                <a:t>Any symptoms?  Go home!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32169C-B572-4685-953E-55252CE753BA}"/>
              </a:ext>
            </a:extLst>
          </p:cNvPr>
          <p:cNvSpPr txBox="1"/>
          <p:nvPr/>
        </p:nvSpPr>
        <p:spPr>
          <a:xfrm>
            <a:off x="4779020" y="662570"/>
            <a:ext cx="119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LSM780</a:t>
            </a:r>
          </a:p>
          <a:p>
            <a:r>
              <a:rPr lang="en-US" sz="2400" b="1" dirty="0"/>
              <a:t>LSM800</a:t>
            </a:r>
          </a:p>
          <a:p>
            <a:r>
              <a:rPr lang="en-US" sz="2400" b="1" dirty="0"/>
              <a:t>LSM880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2C3DE6-2926-4CA7-9ACE-1E9AEC087BEA}"/>
              </a:ext>
            </a:extLst>
          </p:cNvPr>
          <p:cNvGrpSpPr/>
          <p:nvPr/>
        </p:nvGrpSpPr>
        <p:grpSpPr>
          <a:xfrm>
            <a:off x="2560805" y="2390891"/>
            <a:ext cx="3236210" cy="5909310"/>
            <a:chOff x="481462" y="1905466"/>
            <a:chExt cx="3236210" cy="59093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EC580D-9E85-4340-9169-48BEF645419F}"/>
                </a:ext>
              </a:extLst>
            </p:cNvPr>
            <p:cNvSpPr txBox="1"/>
            <p:nvPr/>
          </p:nvSpPr>
          <p:spPr>
            <a:xfrm>
              <a:off x="481462" y="1905466"/>
              <a:ext cx="3236210" cy="590931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b="1" dirty="0">
                  <a:solidFill>
                    <a:srgbClr val="00B050"/>
                  </a:solidFill>
                </a:rPr>
                <a:t>DAILY</a:t>
              </a:r>
              <a:r>
                <a:rPr lang="en-US" dirty="0"/>
                <a:t> (early in day)</a:t>
              </a:r>
              <a:endParaRPr lang="en-US" sz="1600" dirty="0">
                <a:solidFill>
                  <a:srgbClr val="00B050"/>
                </a:solidFill>
              </a:endParaRPr>
            </a:p>
            <a:p>
              <a:pPr marL="91440" indent="-91440">
                <a:lnSpc>
                  <a:spcPts val="16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b="1" u="sng" dirty="0"/>
                <a:t>Re-stock</a:t>
              </a:r>
              <a:r>
                <a:rPr lang="en-US" sz="1600" dirty="0"/>
                <a:t> supplies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200" dirty="0"/>
                <a:t>Immersion oil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200" dirty="0"/>
                <a:t>Lens paper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200" dirty="0"/>
                <a:t>70% Ethanol/water (v/v)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200" dirty="0"/>
                <a:t>Towels for disinfecting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200" dirty="0"/>
                <a:t>Plastic wrap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200" dirty="0"/>
                <a:t>Newspaper bags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b="1" u="sng" dirty="0"/>
                <a:t>Clean/Tidy up</a:t>
              </a:r>
              <a:r>
                <a:rPr lang="en-US" sz="1600" dirty="0"/>
                <a:t>: Confirm no spills,</a:t>
              </a:r>
              <a:br>
                <a:rPr lang="en-US" sz="1600" dirty="0"/>
              </a:br>
              <a:r>
                <a:rPr lang="en-US" sz="1600" dirty="0"/>
                <a:t>   no immersion oil on lenses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b="1" u="sng" dirty="0"/>
                <a:t>Remove/Discard</a:t>
              </a:r>
              <a:r>
                <a:rPr lang="en-US" sz="1600" dirty="0"/>
                <a:t> all plastic wraps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b="1" u="sng" dirty="0"/>
                <a:t>Disinfect</a:t>
              </a:r>
              <a:r>
                <a:rPr lang="en-US" sz="1600" dirty="0"/>
                <a:t> with 70% Ethanol</a:t>
              </a:r>
              <a:endParaRPr lang="en-US" sz="1500" dirty="0"/>
            </a:p>
            <a:p>
              <a:pPr marL="182880"/>
              <a:r>
                <a:rPr lang="en-US" sz="1600" dirty="0"/>
                <a:t>Moisten towel, then wipe: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Countertops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Desktops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Eyepieces</a:t>
              </a:r>
              <a:r>
                <a:rPr lang="en-US" sz="1200" dirty="0"/>
                <a:t> (Lens paper only)</a:t>
              </a:r>
              <a:endParaRPr lang="en-US" sz="1400" dirty="0"/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Focus knob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Keyboard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Mouse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Touchpad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Doorknobs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b="1" u="sng" dirty="0"/>
                <a:t>Re-wrap</a:t>
              </a:r>
              <a:r>
                <a:rPr lang="en-US" sz="1600" dirty="0"/>
                <a:t> with plastic wrap: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Eyepieces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Focus knob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Keyboard</a:t>
              </a:r>
              <a:r>
                <a:rPr lang="en-US" sz="1100" dirty="0"/>
                <a:t> (newspaper bag)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600" i="1" dirty="0"/>
                <a:t>All waste into Biohazard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381EF8-6B13-4864-8C87-96C5363C3522}"/>
                </a:ext>
              </a:extLst>
            </p:cNvPr>
            <p:cNvSpPr txBox="1"/>
            <p:nvPr/>
          </p:nvSpPr>
          <p:spPr>
            <a:xfrm rot="20754732">
              <a:off x="1760113" y="5592593"/>
              <a:ext cx="1811906" cy="568810"/>
            </a:xfrm>
            <a:prstGeom prst="rect">
              <a:avLst/>
            </a:prstGeom>
            <a:solidFill>
              <a:srgbClr val="D8EBF2">
                <a:alpha val="60000"/>
              </a:srgbClr>
            </a:solidFill>
            <a:ln w="25400">
              <a:solidFill>
                <a:schemeClr val="accent1"/>
              </a:solidFill>
            </a:ln>
          </p:spPr>
          <p:txBody>
            <a:bodyPr wrap="none" lIns="27432" tIns="27432" rIns="27432" bIns="0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dirty="0"/>
                <a:t>70% Ethanol:</a:t>
              </a:r>
              <a:endParaRPr lang="en-US" sz="1400" dirty="0"/>
            </a:p>
            <a:p>
              <a:pPr algn="ctr">
                <a:lnSpc>
                  <a:spcPts val="1400"/>
                </a:lnSpc>
              </a:pPr>
              <a:r>
                <a:rPr lang="en-US" sz="1400" dirty="0"/>
                <a:t>Keep surfaces damp 30s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dirty="0"/>
                <a:t>to disinfect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654912-058E-4769-BA12-A40FD7212E86}"/>
                </a:ext>
              </a:extLst>
            </p:cNvPr>
            <p:cNvSpPr txBox="1"/>
            <p:nvPr/>
          </p:nvSpPr>
          <p:spPr>
            <a:xfrm>
              <a:off x="2018274" y="6784009"/>
              <a:ext cx="15053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Mouse</a:t>
              </a:r>
            </a:p>
            <a:p>
              <a:pPr marL="365760" indent="-137160">
                <a:buFont typeface="Courier New" panose="02070309020205020404" pitchFamily="49" charset="0"/>
                <a:buChar char="o"/>
              </a:pPr>
              <a:r>
                <a:rPr lang="en-US" sz="1400" dirty="0"/>
                <a:t>Touchpad</a:t>
              </a:r>
            </a:p>
            <a:p>
              <a:endParaRPr lang="en-US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A9E0BB-DC5C-4E5F-8CC7-0A46FDBFC72A}"/>
              </a:ext>
            </a:extLst>
          </p:cNvPr>
          <p:cNvGrpSpPr/>
          <p:nvPr/>
        </p:nvGrpSpPr>
        <p:grpSpPr>
          <a:xfrm>
            <a:off x="857785" y="2684022"/>
            <a:ext cx="1499997" cy="5482120"/>
            <a:chOff x="4291999" y="2808583"/>
            <a:chExt cx="1499997" cy="54821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D40A08-1AFA-4A0F-8D2F-BB32CE3533C5}"/>
                </a:ext>
              </a:extLst>
            </p:cNvPr>
            <p:cNvGrpSpPr/>
            <p:nvPr/>
          </p:nvGrpSpPr>
          <p:grpSpPr>
            <a:xfrm>
              <a:off x="4378404" y="6112695"/>
              <a:ext cx="1327186" cy="2178008"/>
              <a:chOff x="417474" y="5089299"/>
              <a:chExt cx="1327186" cy="217800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D837C99-1935-4B31-B38F-5342F7B64C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0857"/>
              <a:stretch/>
            </p:blipFill>
            <p:spPr>
              <a:xfrm>
                <a:off x="417474" y="6260733"/>
                <a:ext cx="1327186" cy="1006574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A0E136EA-7FB4-4DBA-BCF5-3B6023873C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50857"/>
              <a:stretch/>
            </p:blipFill>
            <p:spPr>
              <a:xfrm>
                <a:off x="417474" y="5089299"/>
                <a:ext cx="1327186" cy="1006574"/>
              </a:xfrm>
              <a:prstGeom prst="rect">
                <a:avLst/>
              </a:prstGeom>
            </p:spPr>
          </p:pic>
        </p:grpSp>
        <p:pic>
          <p:nvPicPr>
            <p:cNvPr id="12" name="Picture 11" descr="A picture containing clock, room, drawing&#10;&#10;Description automatically generated">
              <a:extLst>
                <a:ext uri="{FF2B5EF4-FFF2-40B4-BE49-F238E27FC236}">
                  <a16:creationId xmlns:a16="http://schemas.microsoft.com/office/drawing/2014/main" id="{FC21CC5E-726B-4909-BC88-03FE243DC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1999" y="4418966"/>
              <a:ext cx="1499997" cy="1511808"/>
            </a:xfrm>
            <a:prstGeom prst="rect">
              <a:avLst/>
            </a:prstGeom>
            <a:noFill/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73F1F30-1B78-47EE-BC36-3F660F43A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0370" b="19760"/>
            <a:stretch/>
          </p:blipFill>
          <p:spPr>
            <a:xfrm>
              <a:off x="4291999" y="2808583"/>
              <a:ext cx="1499997" cy="1509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62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434</Words>
  <Application>Microsoft Office PowerPoint</Application>
  <PresentationFormat>Letter Paper (8.5x11 in)</PresentationFormat>
  <Paragraphs>101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RE-Opening The Microscope Facility With Covid Concerns</dc:title>
  <dc:creator>skuo@jhu.edu</dc:creator>
  <cp:lastModifiedBy>Scot Kuo</cp:lastModifiedBy>
  <cp:revision>45</cp:revision>
  <dcterms:created xsi:type="dcterms:W3CDTF">2020-05-07T00:18:30Z</dcterms:created>
  <dcterms:modified xsi:type="dcterms:W3CDTF">2020-05-21T12:32:13Z</dcterms:modified>
</cp:coreProperties>
</file>